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2"/>
    <p:sldId id="275" r:id="rId3"/>
    <p:sldId id="265" r:id="rId4"/>
    <p:sldId id="271" r:id="rId5"/>
    <p:sldId id="272" r:id="rId6"/>
    <p:sldId id="266" r:id="rId7"/>
    <p:sldId id="273" r:id="rId8"/>
    <p:sldId id="267" r:id="rId9"/>
    <p:sldId id="268" r:id="rId10"/>
    <p:sldId id="269" r:id="rId11"/>
    <p:sldId id="270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CA02738B-AB4F-4B5C-89BC-830DD2BC24FF}">
          <p14:sldIdLst>
            <p14:sldId id="256"/>
            <p14:sldId id="275"/>
            <p14:sldId id="265"/>
            <p14:sldId id="271"/>
            <p14:sldId id="272"/>
            <p14:sldId id="266"/>
            <p14:sldId id="273"/>
            <p14:sldId id="267"/>
            <p14:sldId id="268"/>
            <p14:sldId id="269"/>
            <p14:sldId id="27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897" autoAdjust="0"/>
    <p:restoredTop sz="97386" autoAdjust="0"/>
  </p:normalViewPr>
  <p:slideViewPr>
    <p:cSldViewPr snapToGrid="0">
      <p:cViewPr varScale="1">
        <p:scale>
          <a:sx n="62" d="100"/>
          <a:sy n="62" d="100"/>
        </p:scale>
        <p:origin x="52" y="7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53" d="100"/>
        <a:sy n="153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18" d="100"/>
          <a:sy n="118" d="100"/>
        </p:scale>
        <p:origin x="5004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321CDF-44F0-4977-8A17-0FD1BCB52AB3}" type="datetimeFigureOut">
              <a:rPr lang="en-GB" smtClean="0"/>
              <a:t>16/02/2023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FA2DBC-B724-43B3-91B2-63A381009DC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60998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Hi, Good afternoon, </a:t>
            </a:r>
          </a:p>
          <a:p>
            <a:endParaRPr lang="en-GB" dirty="0"/>
          </a:p>
          <a:p>
            <a:r>
              <a:rPr lang="en-GB" dirty="0"/>
              <a:t>We’re “The Lost”, I’m Benjamin Cottrell,</a:t>
            </a:r>
          </a:p>
          <a:p>
            <a:r>
              <a:rPr lang="en-GB" dirty="0"/>
              <a:t>Amelia Bramwell</a:t>
            </a:r>
          </a:p>
          <a:p>
            <a:r>
              <a:rPr lang="en-GB" dirty="0" err="1"/>
              <a:t>Haris</a:t>
            </a:r>
            <a:r>
              <a:rPr lang="en-GB" dirty="0"/>
              <a:t> Haider</a:t>
            </a:r>
          </a:p>
          <a:p>
            <a:r>
              <a:rPr lang="en-GB" dirty="0"/>
              <a:t>Rebecca Wood</a:t>
            </a:r>
          </a:p>
          <a:p>
            <a:endParaRPr lang="en-GB" dirty="0"/>
          </a:p>
          <a:p>
            <a:r>
              <a:rPr lang="en-GB" dirty="0"/>
              <a:t>And this is </a:t>
            </a:r>
            <a:r>
              <a:rPr lang="en-GB" dirty="0" err="1"/>
              <a:t>MovieSlashCocktailParty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FA2DBC-B724-43B3-91B2-63A381009DC0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24116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3FA2DBC-B724-43B3-91B2-63A381009DC0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699679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3FA2DBC-B724-43B3-91B2-63A381009DC0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768137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dirty="0">
                <a:solidFill>
                  <a:srgbClr val="595959"/>
                </a:solidFill>
                <a:latin typeface="Arial" panose="020B0604020202020204" pitchFamily="34" charset="0"/>
              </a:rPr>
              <a:t>As a group we were able to identify a desperate need in the market. </a:t>
            </a:r>
          </a:p>
          <a:p>
            <a:endParaRPr lang="en-GB" sz="1200" dirty="0">
              <a:solidFill>
                <a:srgbClr val="595959"/>
              </a:solidFill>
              <a:latin typeface="Arial" panose="020B0604020202020204" pitchFamily="34" charset="0"/>
            </a:endParaRPr>
          </a:p>
          <a:p>
            <a:r>
              <a:rPr lang="en-GB" sz="1200" dirty="0">
                <a:solidFill>
                  <a:srgbClr val="595959"/>
                </a:solidFill>
                <a:latin typeface="Arial" panose="020B0604020202020204" pitchFamily="34" charset="0"/>
              </a:rPr>
              <a:t>People were systematically failing to choose the correct movie to be shown at their parties, </a:t>
            </a:r>
          </a:p>
          <a:p>
            <a:endParaRPr lang="en-GB" sz="1200" dirty="0">
              <a:solidFill>
                <a:srgbClr val="595959"/>
              </a:solidFill>
              <a:latin typeface="Arial" panose="020B0604020202020204" pitchFamily="34" charset="0"/>
            </a:endParaRPr>
          </a:p>
          <a:p>
            <a:r>
              <a:rPr lang="en-GB" sz="1200" dirty="0">
                <a:solidFill>
                  <a:srgbClr val="595959"/>
                </a:solidFill>
                <a:latin typeface="Arial" panose="020B0604020202020204" pitchFamily="34" charset="0"/>
              </a:rPr>
              <a:t>and even more concerning, </a:t>
            </a:r>
          </a:p>
          <a:p>
            <a:endParaRPr lang="en-GB" sz="1200" dirty="0">
              <a:solidFill>
                <a:srgbClr val="595959"/>
              </a:solidFill>
              <a:latin typeface="Arial" panose="020B0604020202020204" pitchFamily="34" charset="0"/>
            </a:endParaRPr>
          </a:p>
          <a:p>
            <a:r>
              <a:rPr lang="en-GB" sz="1200" dirty="0">
                <a:solidFill>
                  <a:srgbClr val="595959"/>
                </a:solidFill>
                <a:latin typeface="Arial" panose="020B0604020202020204" pitchFamily="34" charset="0"/>
              </a:rPr>
              <a:t>they didn’t know which cocktail would enhance the experience.</a:t>
            </a:r>
          </a:p>
          <a:p>
            <a:endParaRPr lang="en-GB" dirty="0">
              <a:solidFill>
                <a:srgbClr val="595959"/>
              </a:solidFill>
              <a:latin typeface="Arial" panose="020B0604020202020204" pitchFamily="34" charset="0"/>
            </a:endParaRPr>
          </a:p>
          <a:p>
            <a:r>
              <a:rPr lang="en-GB" sz="1200" dirty="0">
                <a:solidFill>
                  <a:srgbClr val="595959"/>
                </a:solidFill>
                <a:latin typeface="Arial" panose="020B0604020202020204" pitchFamily="34" charset="0"/>
              </a:rPr>
              <a:t>Our goals were simple, </a:t>
            </a:r>
          </a:p>
          <a:p>
            <a:pPr marL="171450" indent="-171450">
              <a:buFontTx/>
              <a:buChar char="-"/>
            </a:pPr>
            <a:r>
              <a:rPr lang="en-GB" dirty="0">
                <a:solidFill>
                  <a:srgbClr val="595959"/>
                </a:solidFill>
                <a:latin typeface="Arial" panose="020B0604020202020204" pitchFamily="34" charset="0"/>
              </a:rPr>
              <a:t>To use both a cocktail and movie API to enhance party planning</a:t>
            </a:r>
          </a:p>
          <a:p>
            <a:pPr marL="171450" indent="-171450">
              <a:buFontTx/>
              <a:buChar char="-"/>
            </a:pPr>
            <a:endParaRPr lang="en-GB" dirty="0">
              <a:solidFill>
                <a:srgbClr val="595959"/>
              </a:solidFill>
              <a:latin typeface="Arial" panose="020B0604020202020204" pitchFamily="34" charset="0"/>
            </a:endParaRPr>
          </a:p>
          <a:p>
            <a:pPr marL="171450" indent="-171450">
              <a:buFontTx/>
              <a:buChar char="-"/>
            </a:pPr>
            <a:r>
              <a:rPr lang="en-GB" dirty="0">
                <a:solidFill>
                  <a:srgbClr val="595959"/>
                </a:solidFill>
                <a:latin typeface="Arial" panose="020B0604020202020204" pitchFamily="34" charset="0"/>
              </a:rPr>
              <a:t>To use client side storage to allow users to save cocktail recipes they like, </a:t>
            </a:r>
          </a:p>
          <a:p>
            <a:pPr marL="171450" indent="-171450">
              <a:buFontTx/>
              <a:buChar char="-"/>
            </a:pPr>
            <a:endParaRPr lang="en-GB" dirty="0">
              <a:solidFill>
                <a:srgbClr val="595959"/>
              </a:solidFill>
              <a:latin typeface="Arial" panose="020B0604020202020204" pitchFamily="34" charset="0"/>
            </a:endParaRPr>
          </a:p>
          <a:p>
            <a:pPr marL="171450" indent="-171450">
              <a:buFontTx/>
              <a:buChar char="-"/>
            </a:pPr>
            <a:r>
              <a:rPr lang="en-GB" dirty="0">
                <a:solidFill>
                  <a:srgbClr val="595959"/>
                </a:solidFill>
                <a:latin typeface="Arial" panose="020B0604020202020204" pitchFamily="34" charset="0"/>
              </a:rPr>
              <a:t>To use bootstrap and modals to show a modern, well organised website</a:t>
            </a:r>
          </a:p>
          <a:p>
            <a:pPr marL="171450" indent="-171450">
              <a:buFontTx/>
              <a:buChar char="-"/>
            </a:pPr>
            <a:endParaRPr lang="en-GB" dirty="0">
              <a:solidFill>
                <a:srgbClr val="595959"/>
              </a:solidFill>
              <a:latin typeface="Arial" panose="020B0604020202020204" pitchFamily="34" charset="0"/>
            </a:endParaRPr>
          </a:p>
          <a:p>
            <a:pPr marL="171450" indent="-171450">
              <a:buFontTx/>
              <a:buChar char="-"/>
            </a:pPr>
            <a:r>
              <a:rPr lang="en-GB" dirty="0">
                <a:solidFill>
                  <a:srgbClr val="595959"/>
                </a:solidFill>
                <a:latin typeface="Arial" panose="020B0604020202020204" pitchFamily="34" charset="0"/>
              </a:rPr>
              <a:t>And most importantly, we wanted user input to dictate the response. </a:t>
            </a:r>
          </a:p>
          <a:p>
            <a:pPr marL="171450" indent="-171450">
              <a:buFontTx/>
              <a:buChar char="-"/>
            </a:pPr>
            <a:endParaRPr lang="en-GB" sz="1200" dirty="0">
              <a:solidFill>
                <a:srgbClr val="595959"/>
              </a:solidFill>
              <a:latin typeface="Arial" panose="020B0604020202020204" pitchFamily="34" charset="0"/>
            </a:endParaRPr>
          </a:p>
          <a:p>
            <a:pPr marL="171450" indent="-171450">
              <a:buFontTx/>
              <a:buChar char="-"/>
            </a:pPr>
            <a:r>
              <a:rPr lang="en-GB" sz="1200" dirty="0">
                <a:solidFill>
                  <a:srgbClr val="595959"/>
                </a:solidFill>
                <a:latin typeface="Arial" panose="020B0604020202020204" pitchFamily="34" charset="0"/>
              </a:rPr>
              <a:t>Rebecca will now take us through the conception  of the site,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3FA2DBC-B724-43B3-91B2-63A381009DC0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160869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dirty="0">
                <a:solidFill>
                  <a:srgbClr val="595959"/>
                </a:solidFill>
                <a:latin typeface="Arial" panose="020B0604020202020204" pitchFamily="34" charset="0"/>
              </a:rPr>
              <a:t>Our site enables the user to pair a randomised movie &amp; cocktail for their pleasure! The user is also able to save the recipe of the cocktail for future reference.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dirty="0">
              <a:solidFill>
                <a:srgbClr val="595959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dirty="0">
                <a:solidFill>
                  <a:srgbClr val="595959"/>
                </a:solidFill>
                <a:latin typeface="Arial" panose="020B0604020202020204" pitchFamily="34" charset="0"/>
              </a:rPr>
              <a:t>Our sites concept was inspired by an unnamed TA who wanted help planning valentines day. We took that idea and expanded it to cover all movie and cocktail events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dirty="0">
              <a:solidFill>
                <a:srgbClr val="595959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dirty="0">
              <a:solidFill>
                <a:srgbClr val="595959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b="0" i="0" u="none" strike="noStrike" dirty="0">
              <a:solidFill>
                <a:srgbClr val="595959"/>
              </a:solidFill>
              <a:effectLst/>
              <a:latin typeface="Arial" panose="020B0604020202020204" pitchFamily="34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en-GB" sz="1600" b="1" i="0" u="sng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Our user story is 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endParaRPr lang="en-GB" sz="1600" b="1" i="0" u="sng" strike="noStrike" dirty="0">
              <a:solidFill>
                <a:srgbClr val="595959"/>
              </a:solidFill>
              <a:effectLst/>
              <a:latin typeface="Arial" panose="020B0604020202020204" pitchFamily="34" charset="0"/>
            </a:endParaRPr>
          </a:p>
          <a:p>
            <a:pPr lvl="1" indent="-285750" fontAlgn="base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595959"/>
                </a:solidFill>
                <a:latin typeface="Arial" panose="020B0604020202020204" pitchFamily="34" charset="0"/>
              </a:rPr>
              <a:t>As a movie / cocktail enthusiast…</a:t>
            </a:r>
          </a:p>
          <a:p>
            <a:pPr lvl="1" indent="-285750" fontAlgn="base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595959"/>
                </a:solidFill>
                <a:latin typeface="Arial" panose="020B0604020202020204" pitchFamily="34" charset="0"/>
              </a:rPr>
              <a:t>I WANT to be provided with a random movie/cocktail combination,</a:t>
            </a:r>
          </a:p>
          <a:p>
            <a:pPr lvl="1" indent="-285750" fontAlgn="base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595959"/>
                </a:solidFill>
                <a:latin typeface="Arial" panose="020B0604020202020204" pitchFamily="34" charset="0"/>
              </a:rPr>
              <a:t>SO THAT I can impress, be refreshed and entertained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b="0" i="0" u="none" strike="noStrike" dirty="0">
              <a:solidFill>
                <a:srgbClr val="595959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dirty="0">
              <a:solidFill>
                <a:srgbClr val="595959"/>
              </a:solidFill>
              <a:latin typeface="Arial" panose="020B0604020202020204" pitchFamily="34" charset="0"/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3FA2DBC-B724-43B3-91B2-63A381009DC0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319594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How did we do that?</a:t>
            </a:r>
          </a:p>
          <a:p>
            <a:endParaRPr lang="en-GB" dirty="0"/>
          </a:p>
          <a:p>
            <a:r>
              <a:rPr lang="en-GB" dirty="0"/>
              <a:t>We used multiple technologies to achieve our goal. </a:t>
            </a:r>
          </a:p>
          <a:p>
            <a:endParaRPr lang="en-GB" dirty="0"/>
          </a:p>
          <a:p>
            <a:r>
              <a:rPr lang="en-GB" dirty="0"/>
              <a:t>The most notable are listed on screen. </a:t>
            </a:r>
          </a:p>
          <a:p>
            <a:endParaRPr lang="en-GB" dirty="0"/>
          </a:p>
          <a:p>
            <a:pPr marL="171450" indent="-171450">
              <a:buFontTx/>
              <a:buChar char="-"/>
            </a:pPr>
            <a:r>
              <a:rPr lang="en-GB" dirty="0" err="1"/>
              <a:t>Github</a:t>
            </a:r>
            <a:r>
              <a:rPr lang="en-GB" dirty="0"/>
              <a:t> enabled us to collaborate with our team and provided a source of version control. </a:t>
            </a:r>
          </a:p>
          <a:p>
            <a:pPr marL="171450" indent="-171450">
              <a:buFontTx/>
              <a:buChar char="-"/>
            </a:pPr>
            <a:r>
              <a:rPr lang="en-GB" dirty="0"/>
              <a:t>We employed an Agile Workflow to ensure that all members of the team were able to be productive and to minimise downtime. </a:t>
            </a:r>
          </a:p>
          <a:p>
            <a:pPr marL="171450" indent="-171450">
              <a:buFontTx/>
              <a:buChar char="-"/>
            </a:pPr>
            <a:r>
              <a:rPr lang="en-GB" dirty="0"/>
              <a:t>Visual studio code was the platform we used to write the web app. </a:t>
            </a:r>
          </a:p>
          <a:p>
            <a:pPr marL="628650" lvl="1" indent="-171450">
              <a:buFontTx/>
              <a:buChar char="-"/>
            </a:pPr>
            <a:r>
              <a:rPr lang="en-GB" dirty="0"/>
              <a:t>We used 3 primary coding languages, these were</a:t>
            </a:r>
          </a:p>
          <a:p>
            <a:pPr marL="1085850" lvl="2" indent="-171450">
              <a:buFontTx/>
              <a:buChar char="-"/>
            </a:pPr>
            <a:r>
              <a:rPr lang="en-GB" dirty="0" err="1"/>
              <a:t>Javascript</a:t>
            </a:r>
            <a:r>
              <a:rPr lang="en-GB" dirty="0"/>
              <a:t> - including the </a:t>
            </a:r>
            <a:r>
              <a:rPr lang="en-GB" dirty="0" err="1"/>
              <a:t>Jquery</a:t>
            </a:r>
            <a:r>
              <a:rPr lang="en-GB" dirty="0"/>
              <a:t> library</a:t>
            </a:r>
          </a:p>
          <a:p>
            <a:pPr marL="1085850" lvl="2" indent="-171450">
              <a:buFontTx/>
              <a:buChar char="-"/>
            </a:pPr>
            <a:r>
              <a:rPr lang="en-GB" dirty="0"/>
              <a:t>HTML</a:t>
            </a:r>
          </a:p>
          <a:p>
            <a:pPr marL="1085850" lvl="2" indent="-171450">
              <a:buFontTx/>
              <a:buChar char="-"/>
            </a:pPr>
            <a:r>
              <a:rPr lang="en-GB" dirty="0"/>
              <a:t>CSS including Bootstrap</a:t>
            </a:r>
          </a:p>
          <a:p>
            <a:pPr marL="914400" lvl="2" indent="0">
              <a:buFontTx/>
              <a:buNone/>
            </a:pPr>
            <a:endParaRPr lang="en-GB" dirty="0"/>
          </a:p>
          <a:p>
            <a:pPr marL="914400" lvl="2" indent="0">
              <a:buFontTx/>
              <a:buNone/>
            </a:pPr>
            <a:endParaRPr lang="en-GB" dirty="0"/>
          </a:p>
          <a:p>
            <a:pPr marL="914400" lvl="2" indent="0">
              <a:buFontTx/>
              <a:buNone/>
            </a:pPr>
            <a:r>
              <a:rPr lang="en-GB" dirty="0"/>
              <a:t>Amelia will now explain how we delegated, what are successes were, and where we struggled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3FA2DBC-B724-43B3-91B2-63A381009DC0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922965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>
              <a:spcBef>
                <a:spcPts val="0"/>
              </a:spcBef>
              <a:spcAft>
                <a:spcPts val="1600"/>
              </a:spcAft>
            </a:pPr>
            <a:r>
              <a:rPr lang="en-GB" sz="1200" dirty="0">
                <a:solidFill>
                  <a:srgbClr val="595959"/>
                </a:solidFill>
                <a:latin typeface="Arial" panose="020B0604020202020204" pitchFamily="34" charset="0"/>
              </a:rPr>
              <a:t>We worked well as a group and the majority of the work was completed as partner or group coding, whether in or out of class time. </a:t>
            </a:r>
          </a:p>
          <a:p>
            <a:pPr fontAlgn="base">
              <a:spcBef>
                <a:spcPts val="0"/>
              </a:spcBef>
              <a:spcAft>
                <a:spcPts val="1600"/>
              </a:spcAft>
            </a:pPr>
            <a:endParaRPr lang="en-GB" sz="1200" dirty="0">
              <a:solidFill>
                <a:srgbClr val="595959"/>
              </a:solidFill>
              <a:latin typeface="Arial" panose="020B0604020202020204" pitchFamily="34" charset="0"/>
            </a:endParaRPr>
          </a:p>
          <a:p>
            <a:pPr fontAlgn="base">
              <a:spcBef>
                <a:spcPts val="0"/>
              </a:spcBef>
              <a:spcAft>
                <a:spcPts val="1600"/>
              </a:spcAft>
            </a:pPr>
            <a:r>
              <a:rPr lang="en-GB" sz="1200" dirty="0">
                <a:solidFill>
                  <a:srgbClr val="595959"/>
                </a:solidFill>
                <a:latin typeface="Arial" panose="020B0604020202020204" pitchFamily="34" charset="0"/>
              </a:rPr>
              <a:t>We came together and democratically made decisions, and brainstormed solutions to any problems which arose.</a:t>
            </a:r>
          </a:p>
          <a:p>
            <a:pPr fontAlgn="base">
              <a:spcBef>
                <a:spcPts val="0"/>
              </a:spcBef>
              <a:spcAft>
                <a:spcPts val="1600"/>
              </a:spcAft>
            </a:pPr>
            <a:endParaRPr lang="en-GB" sz="1200" dirty="0">
              <a:solidFill>
                <a:srgbClr val="595959"/>
              </a:solidFill>
              <a:latin typeface="Arial" panose="020B0604020202020204" pitchFamily="34" charset="0"/>
            </a:endParaRPr>
          </a:p>
          <a:p>
            <a:pPr fontAlgn="base">
              <a:spcBef>
                <a:spcPts val="0"/>
              </a:spcBef>
              <a:spcAft>
                <a:spcPts val="1600"/>
              </a:spcAft>
            </a:pPr>
            <a:r>
              <a:rPr lang="en-GB" sz="1200" dirty="0">
                <a:solidFill>
                  <a:srgbClr val="595959"/>
                </a:solidFill>
                <a:latin typeface="Arial" panose="020B0604020202020204" pitchFamily="34" charset="0"/>
              </a:rPr>
              <a:t>However, we did have individual responsibilities, and they were as follows;</a:t>
            </a:r>
          </a:p>
          <a:p>
            <a:pPr fontAlgn="base">
              <a:spcBef>
                <a:spcPts val="0"/>
              </a:spcBef>
              <a:spcAft>
                <a:spcPts val="1600"/>
              </a:spcAft>
            </a:pPr>
            <a:endParaRPr lang="en-GB" sz="1200" dirty="0">
              <a:solidFill>
                <a:srgbClr val="595959"/>
              </a:solidFill>
              <a:latin typeface="Arial" panose="020B0604020202020204" pitchFamily="34" charset="0"/>
            </a:endParaRPr>
          </a:p>
          <a:p>
            <a:pPr marL="171450" indent="-171450" fontAlgn="base">
              <a:spcBef>
                <a:spcPts val="0"/>
              </a:spcBef>
              <a:spcAft>
                <a:spcPts val="1600"/>
              </a:spcAft>
              <a:buFontTx/>
              <a:buChar char="-"/>
            </a:pPr>
            <a:r>
              <a:rPr lang="en-GB" sz="1200" dirty="0">
                <a:solidFill>
                  <a:srgbClr val="595959"/>
                </a:solidFill>
                <a:latin typeface="Arial" panose="020B0604020202020204" pitchFamily="34" charset="0"/>
              </a:rPr>
              <a:t>I was responsible for the overall styling and design of the site, this included writing the CSS, linking it to the HTML and ensuring the JavaScript presented as expected.</a:t>
            </a:r>
          </a:p>
          <a:p>
            <a:pPr marL="171450" indent="-171450" fontAlgn="base">
              <a:spcBef>
                <a:spcPts val="0"/>
              </a:spcBef>
              <a:spcAft>
                <a:spcPts val="1600"/>
              </a:spcAft>
              <a:buFontTx/>
              <a:buChar char="-"/>
            </a:pPr>
            <a:r>
              <a:rPr lang="en-GB" sz="1200" dirty="0">
                <a:solidFill>
                  <a:srgbClr val="595959"/>
                </a:solidFill>
                <a:latin typeface="Arial" panose="020B0604020202020204" pitchFamily="34" charset="0"/>
              </a:rPr>
              <a:t>Benjamin kept us on track and managed the workflow. He wrote the core JavaScript, including setting up the APIs and the functions which did not include Local Storage.</a:t>
            </a:r>
          </a:p>
          <a:p>
            <a:pPr marL="171450" indent="-171450" fontAlgn="base">
              <a:spcBef>
                <a:spcPts val="0"/>
              </a:spcBef>
              <a:spcAft>
                <a:spcPts val="1600"/>
              </a:spcAft>
              <a:buFontTx/>
              <a:buChar char="-"/>
            </a:pPr>
            <a:r>
              <a:rPr lang="en-GB" sz="1200" dirty="0">
                <a:solidFill>
                  <a:srgbClr val="595959"/>
                </a:solidFill>
                <a:latin typeface="Arial" panose="020B0604020202020204" pitchFamily="34" charset="0"/>
              </a:rPr>
              <a:t>Harris wrote the HTML for both pages, and structured it ready for CSS with bootstrap. He was also responsible for the demo, which you will see shortly. </a:t>
            </a:r>
          </a:p>
          <a:p>
            <a:pPr marL="171450" indent="-171450" fontAlgn="base">
              <a:spcBef>
                <a:spcPts val="0"/>
              </a:spcBef>
              <a:spcAft>
                <a:spcPts val="1600"/>
              </a:spcAft>
              <a:buFontTx/>
              <a:buChar char="-"/>
            </a:pPr>
            <a:r>
              <a:rPr lang="en-GB" sz="1200" dirty="0">
                <a:solidFill>
                  <a:srgbClr val="595959"/>
                </a:solidFill>
                <a:latin typeface="Arial" panose="020B0604020202020204" pitchFamily="34" charset="0"/>
              </a:rPr>
              <a:t>Rebecca worked on the JavaScript, with a focus on the Local Storage. This included all functions which dynamically created elements for both pages.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3FA2DBC-B724-43B3-91B2-63A381009DC0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680239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We had many successes during this project.</a:t>
            </a:r>
          </a:p>
          <a:p>
            <a:endParaRPr lang="en-GB" dirty="0"/>
          </a:p>
          <a:p>
            <a:r>
              <a:rPr lang="en-GB" dirty="0"/>
              <a:t>We were able to:</a:t>
            </a:r>
          </a:p>
          <a:p>
            <a:endParaRPr lang="en-GB" dirty="0"/>
          </a:p>
          <a:p>
            <a:r>
              <a:rPr lang="en-GB" dirty="0"/>
              <a:t>- Identify individual skill sets,</a:t>
            </a:r>
          </a:p>
          <a:p>
            <a:r>
              <a:rPr lang="en-GB" dirty="0"/>
              <a:t>- Effectively distribute work load,</a:t>
            </a:r>
          </a:p>
          <a:p>
            <a:r>
              <a:rPr lang="en-GB" dirty="0"/>
              <a:t>- We stayed ahead of schedule to ensure we were able to debug issues,</a:t>
            </a:r>
          </a:p>
          <a:p>
            <a:r>
              <a:rPr lang="en-GB" dirty="0"/>
              <a:t>- We used the resources available to assist with issues, including tutor assistance,</a:t>
            </a:r>
          </a:p>
          <a:p>
            <a:r>
              <a:rPr lang="en-GB" dirty="0"/>
              <a:t>- We worked as a team to incrementally improve the user experience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3FA2DBC-B724-43B3-91B2-63A381009DC0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623120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That success came from multiple challenges,</a:t>
            </a:r>
          </a:p>
          <a:p>
            <a:endParaRPr lang="en-GB" dirty="0"/>
          </a:p>
          <a:p>
            <a:r>
              <a:rPr lang="en-GB" dirty="0"/>
              <a:t>These include, but are not limited to:</a:t>
            </a:r>
          </a:p>
          <a:p>
            <a:endParaRPr lang="en-GB" dirty="0"/>
          </a:p>
          <a:p>
            <a:pPr marL="171450" indent="-171450">
              <a:buFontTx/>
              <a:buChar char="-"/>
            </a:pPr>
            <a:r>
              <a:rPr lang="en-GB" dirty="0"/>
              <a:t>Understanding how best to implement local storage,</a:t>
            </a:r>
          </a:p>
          <a:p>
            <a:pPr marL="171450" indent="-171450">
              <a:buFontTx/>
              <a:buChar char="-"/>
            </a:pPr>
            <a:r>
              <a:rPr lang="en-GB" dirty="0"/>
              <a:t>Working out how to link each element for the best possible user experience,</a:t>
            </a:r>
          </a:p>
          <a:p>
            <a:pPr marL="171450" indent="-171450">
              <a:buFontTx/>
              <a:buChar char="-"/>
            </a:pPr>
            <a:r>
              <a:rPr lang="en-GB" dirty="0"/>
              <a:t>How to best use </a:t>
            </a:r>
            <a:r>
              <a:rPr lang="en-GB" dirty="0" err="1"/>
              <a:t>Github</a:t>
            </a:r>
            <a:r>
              <a:rPr lang="en-GB" dirty="0"/>
              <a:t>, including branches and the project board, </a:t>
            </a:r>
          </a:p>
          <a:p>
            <a:pPr marL="171450" indent="-171450">
              <a:buFontTx/>
              <a:buChar char="-"/>
            </a:pPr>
            <a:r>
              <a:rPr lang="en-GB" dirty="0"/>
              <a:t>How to best employ CSS to display the elements,</a:t>
            </a:r>
          </a:p>
          <a:p>
            <a:pPr marL="171450" indent="-171450">
              <a:buFontTx/>
              <a:buChar char="-"/>
            </a:pPr>
            <a:r>
              <a:rPr lang="en-GB" dirty="0"/>
              <a:t>And understanding each others coding style </a:t>
            </a:r>
          </a:p>
          <a:p>
            <a:pPr marL="171450" indent="-171450">
              <a:buFontTx/>
              <a:buChar char="-"/>
            </a:pPr>
            <a:endParaRPr lang="en-GB" dirty="0"/>
          </a:p>
          <a:p>
            <a:pPr marL="171450" indent="-171450">
              <a:buFontTx/>
              <a:buChar char="-"/>
            </a:pPr>
            <a:r>
              <a:rPr lang="en-GB" dirty="0"/>
              <a:t>We will now play the demo, and then Harris will take you through future developments.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3FA2DBC-B724-43B3-91B2-63A381009DC0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619477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3FA2DBC-B724-43B3-91B2-63A381009DC0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61236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 dirty="0">
                <a:solidFill>
                  <a:srgbClr val="D1D2D3"/>
                </a:solidFill>
                <a:effectLst/>
                <a:latin typeface="Slack-Lato"/>
              </a:rPr>
              <a:t>•Create our own API’s, as we are currently reliant on third-party software..</a:t>
            </a:r>
          </a:p>
          <a:p>
            <a:br>
              <a:rPr lang="en-GB" dirty="0"/>
            </a:br>
            <a:r>
              <a:rPr lang="en-GB" b="0" i="0" dirty="0">
                <a:solidFill>
                  <a:srgbClr val="D1D2D3"/>
                </a:solidFill>
                <a:effectLst/>
                <a:latin typeface="Slack-Lato"/>
              </a:rPr>
              <a:t>•Save the movie alongside the cocktail recipe to show previous matches.</a:t>
            </a:r>
          </a:p>
          <a:p>
            <a:br>
              <a:rPr lang="en-GB" dirty="0"/>
            </a:br>
            <a:r>
              <a:rPr lang="en-GB" b="0" i="0" dirty="0">
                <a:solidFill>
                  <a:srgbClr val="D1D2D3"/>
                </a:solidFill>
                <a:effectLst/>
                <a:latin typeface="Slack-Lato"/>
              </a:rPr>
              <a:t>•Add search functionality for individual movies and cocktails, for a more rounded user experience.</a:t>
            </a:r>
          </a:p>
          <a:p>
            <a:br>
              <a:rPr lang="en-GB" dirty="0"/>
            </a:br>
            <a:r>
              <a:rPr lang="en-GB" b="0" i="0" dirty="0">
                <a:solidFill>
                  <a:srgbClr val="D1D2D3"/>
                </a:solidFill>
                <a:effectLst/>
                <a:latin typeface="Slack-Lato"/>
              </a:rPr>
              <a:t>•Add a popular tab showing the most saved recipes from all users.</a:t>
            </a:r>
          </a:p>
          <a:p>
            <a:br>
              <a:rPr lang="en-GB" dirty="0"/>
            </a:br>
            <a:r>
              <a:rPr lang="en-GB" b="0" i="0" dirty="0">
                <a:solidFill>
                  <a:srgbClr val="D1D2D3"/>
                </a:solidFill>
                <a:effectLst/>
                <a:latin typeface="Slack-Lato"/>
              </a:rPr>
              <a:t>•Monetise the site by adding links to where the user can purchase the movie.</a:t>
            </a:r>
          </a:p>
          <a:p>
            <a:br>
              <a:rPr lang="en-GB" dirty="0"/>
            </a:br>
            <a:r>
              <a:rPr lang="en-GB" b="0" i="0" dirty="0">
                <a:solidFill>
                  <a:srgbClr val="D1D2D3"/>
                </a:solidFill>
                <a:effectLst/>
                <a:latin typeface="Slack-Lato"/>
              </a:rPr>
              <a:t>•Add a forum where people can discuss their favourite movie/cocktail combinations.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3FA2DBC-B724-43B3-91B2-63A381009DC0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969674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C01BF-9F70-11C9-290A-F780A2820E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1617C7-5B9C-9727-31BF-F8082EA1A3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E75421-8FD7-1A47-8ED4-903CA5C40E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CC2102-80E7-47EF-877B-A8EFB4FC04E2}" type="datetimeFigureOut">
              <a:rPr lang="en-GB" smtClean="0"/>
              <a:t>16/02/2023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5C4842-F9E7-8E1E-60B9-5DBD82F2E7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F2A5CE-43D7-FF04-63EE-60D66EBC65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C1CA4-23A7-4003-9627-D6D23E0F7EB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02945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6DF67-20B3-2974-6345-52AEFC3AE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4B3A42C-335F-C54A-B424-2313060D85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6F55DE-4291-36AB-D499-BEF7F7CDC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CC2102-80E7-47EF-877B-A8EFB4FC04E2}" type="datetimeFigureOut">
              <a:rPr lang="en-GB" smtClean="0"/>
              <a:t>16/02/2023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7E8BF5-7511-3320-3C7E-906A0D9DE9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AAD6F8-979A-C415-1352-D71DF7FBD7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C1CA4-23A7-4003-9627-D6D23E0F7EB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36423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B6901AF-F530-D6F6-854B-AB97D8ED731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03BB40-F3D8-78D5-9432-CAEAC5C0B1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D22ED5-F2FC-4D80-D453-F24B60E8F7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CC2102-80E7-47EF-877B-A8EFB4FC04E2}" type="datetimeFigureOut">
              <a:rPr lang="en-GB" smtClean="0"/>
              <a:t>16/02/2023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7CBB80-6272-D8B4-1097-BF7BFAD990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80828F-35D6-7453-E386-49CFC0C1F6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C1CA4-23A7-4003-9627-D6D23E0F7EB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06479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6021CF-CD4A-B78B-07EA-B0D6ADD032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0EC59E-7506-F2EB-5E59-B76708E46D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150E03-C089-F376-2600-7C858F5CA1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CC2102-80E7-47EF-877B-A8EFB4FC04E2}" type="datetimeFigureOut">
              <a:rPr lang="en-GB" smtClean="0"/>
              <a:t>16/02/2023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CCEAB0-DA09-A897-7AB9-1463420859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A27CFC-EA71-BAC2-9AE3-4FCC5173D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C1CA4-23A7-4003-9627-D6D23E0F7EB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60078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42E02A-122D-88B8-EF41-332E91C92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1633A1-1AF3-B07B-3CD2-1E48DD6827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FA1649-EE50-5643-6241-282AA1DF7C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CC2102-80E7-47EF-877B-A8EFB4FC04E2}" type="datetimeFigureOut">
              <a:rPr lang="en-GB" smtClean="0"/>
              <a:t>16/02/2023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DD0B80-F2AA-42C7-B4ED-D45F207F6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7791BC-9D7E-6D0F-578E-E51AD27CC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C1CA4-23A7-4003-9627-D6D23E0F7EB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3597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177543-3D24-DF7B-0403-663166570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7685BD-2CFD-4633-3EE5-9450EFDDA6E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EFBADE-03E2-1C6A-DC14-A77EF608F8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54AE39-25A3-D658-9D51-BA66B66983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CC2102-80E7-47EF-877B-A8EFB4FC04E2}" type="datetimeFigureOut">
              <a:rPr lang="en-GB" smtClean="0"/>
              <a:t>16/02/2023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87D97F-4B81-0CB9-AE87-9895155B20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59E7DC-2A3E-9C53-27E9-21A5C4D64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C1CA4-23A7-4003-9627-D6D23E0F7EB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67230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65221-EB1C-887F-36CF-7DF0AC721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1194A6-ECDC-1247-2153-F224C0D2D7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04018C-5AF8-4AA5-5F4D-DC84364CFB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928E9C-F694-0605-F3BB-E0970CB1B5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6DEE0A8-EF96-9C46-DA2E-D852537A7D2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DACB607-4773-5D44-877D-D8CAE7316F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CC2102-80E7-47EF-877B-A8EFB4FC04E2}" type="datetimeFigureOut">
              <a:rPr lang="en-GB" smtClean="0"/>
              <a:t>16/02/2023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EAE9FFA-CEB0-2EDC-107F-4A003B39E2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8214B8F-7FCF-A02F-1B42-95EF8A4F5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C1CA4-23A7-4003-9627-D6D23E0F7EB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91352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CF66D0-0E18-91D9-8EF3-9CE91922B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B030C0D-ABE1-38E2-106D-C6D60711B9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CC2102-80E7-47EF-877B-A8EFB4FC04E2}" type="datetimeFigureOut">
              <a:rPr lang="en-GB" smtClean="0"/>
              <a:t>16/02/2023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DDC4AA-A13F-0F68-4F14-76233D4A49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846D1B-1C0F-E159-51A8-67C9C154D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C1CA4-23A7-4003-9627-D6D23E0F7EB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17864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CD5B074-34F7-00FF-DFB2-27F1D27BEF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CC2102-80E7-47EF-877B-A8EFB4FC04E2}" type="datetimeFigureOut">
              <a:rPr lang="en-GB" smtClean="0"/>
              <a:t>16/02/2023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A1452D7-D8C9-707A-A141-69EBB815D1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268E83-C048-499F-37E3-8E0DCA3036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C1CA4-23A7-4003-9627-D6D23E0F7EB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35819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EC00BA-7D3C-7E1A-D95D-642268A783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3F510B-F219-3FCE-B2E8-3492CA758D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252BE0-0491-D04B-E4F8-44F2635F96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0682B4-BCC2-7519-2E7E-08F92976A0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CC2102-80E7-47EF-877B-A8EFB4FC04E2}" type="datetimeFigureOut">
              <a:rPr lang="en-GB" smtClean="0"/>
              <a:t>16/02/2023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97D1B5-1889-0260-BC58-1901411A98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39B739-5882-6E72-4295-5F6F238FB5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C1CA4-23A7-4003-9627-D6D23E0F7EB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93109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2C3AE6-DABB-3A2D-7ED2-AAE6F200CE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899C209-072B-FA6A-624D-0DF5267DB0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B1D46E-A049-B542-5D3F-0CBAE93BA5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93EB8F-EE53-0E9A-272E-E107694580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CC2102-80E7-47EF-877B-A8EFB4FC04E2}" type="datetimeFigureOut">
              <a:rPr lang="en-GB" smtClean="0"/>
              <a:t>16/02/2023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B0B223-F0F6-2FC5-6646-CB6D5A9BA1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CCA9B0-FA62-9F8A-1200-5F49CAA23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C1CA4-23A7-4003-9627-D6D23E0F7EB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70895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44842A8-5EE3-3162-1DB1-E89AFCE6C3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44996C-C297-54D4-B58C-9C91091848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AAF9D8-BC62-C5E0-C660-77274B07FB0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CC2102-80E7-47EF-877B-A8EFB4FC04E2}" type="datetimeFigureOut">
              <a:rPr lang="en-GB" smtClean="0"/>
              <a:t>16/02/2023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58BF3B-2F2E-05B9-7610-F2E345CC33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7E83BC-FA46-5285-2794-77F05662B2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0C1CA4-23A7-4003-9627-D6D23E0F7EB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26148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coding-boot-camp.github.io/full-stack/apis/api-resources" TargetMode="External"/><Relationship Id="rId3" Type="http://schemas.openxmlformats.org/officeDocument/2006/relationships/image" Target="../media/image1.png"/><Relationship Id="rId7" Type="http://schemas.openxmlformats.org/officeDocument/2006/relationships/hyperlink" Target="https://cityofaustin.github.io/ctm-dev-workflow/protected-branches.html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w3schools.com/" TargetMode="External"/><Relationship Id="rId5" Type="http://schemas.openxmlformats.org/officeDocument/2006/relationships/hyperlink" Target="https://github.com/ResonantDevotion/MovieSlashCocktailParty" TargetMode="External"/><Relationship Id="rId10" Type="http://schemas.openxmlformats.org/officeDocument/2006/relationships/hyperlink" Target="https://medium.com/@peterjussi/a-basic-git-workflow-for-smaller-projects-d8694d50297d" TargetMode="External"/><Relationship Id="rId4" Type="http://schemas.openxmlformats.org/officeDocument/2006/relationships/hyperlink" Target="https://resonantdevotion.github.io/MovieSlashCocktailParty/" TargetMode="External"/><Relationship Id="rId9" Type="http://schemas.openxmlformats.org/officeDocument/2006/relationships/hyperlink" Target="https://www.learnenough.com/git-tutorial/getting_started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7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0"/>
            <a:ext cx="12191990" cy="235867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358676"/>
            <a:ext cx="12191990" cy="45454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4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6851" y="2893697"/>
            <a:ext cx="457200" cy="45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AC89DB-5DC6-9FEE-8DA4-1B4B86C100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55860" y="3257159"/>
            <a:ext cx="2743200" cy="2965237"/>
          </a:xfrm>
        </p:spPr>
        <p:txBody>
          <a:bodyPr vert="horz" lIns="91440" tIns="45720" rIns="91440" bIns="45720" rtlCol="0">
            <a:normAutofit fontScale="92500"/>
          </a:bodyPr>
          <a:lstStyle/>
          <a:p>
            <a:r>
              <a:rPr lang="en-US" sz="3100" b="1" u="sng" dirty="0"/>
              <a:t>“The Lost”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28600" algn="l">
              <a:buFont typeface="Arial" panose="020B0604020202020204" pitchFamily="34" charset="0"/>
              <a:buChar char="•"/>
            </a:pPr>
            <a:r>
              <a:rPr lang="en-US" sz="2600" dirty="0"/>
              <a:t>Amelia Bramwell,</a:t>
            </a:r>
          </a:p>
          <a:p>
            <a:pPr marL="285750" indent="-228600" algn="l">
              <a:buFont typeface="Arial" panose="020B0604020202020204" pitchFamily="34" charset="0"/>
              <a:buChar char="•"/>
            </a:pPr>
            <a:r>
              <a:rPr lang="en-US" sz="2600" dirty="0"/>
              <a:t>Benjamin Cottrell, </a:t>
            </a:r>
          </a:p>
          <a:p>
            <a:pPr marL="285750" indent="-228600" algn="l">
              <a:buFont typeface="Arial" panose="020B0604020202020204" pitchFamily="34" charset="0"/>
              <a:buChar char="•"/>
            </a:pPr>
            <a:r>
              <a:rPr lang="en-US" sz="2600" dirty="0" err="1"/>
              <a:t>Haris</a:t>
            </a:r>
            <a:r>
              <a:rPr lang="en-US" sz="2600" dirty="0"/>
              <a:t> Haider,</a:t>
            </a:r>
          </a:p>
          <a:p>
            <a:pPr marL="285750" indent="-228600" algn="l">
              <a:buFont typeface="Arial" panose="020B0604020202020204" pitchFamily="34" charset="0"/>
              <a:buChar char="•"/>
            </a:pPr>
            <a:r>
              <a:rPr lang="en-US" sz="2600" dirty="0"/>
              <a:t>Rebecca Wood.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56D749-8C46-4AA1-9EC7-F135C03493CE}"/>
              </a:ext>
            </a:extLst>
          </p:cNvPr>
          <p:cNvSpPr txBox="1"/>
          <p:nvPr/>
        </p:nvSpPr>
        <p:spPr>
          <a:xfrm>
            <a:off x="1156851" y="722290"/>
            <a:ext cx="68990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MovieSlashCocktailParty</a:t>
            </a:r>
            <a:endParaRPr lang="en-GB" sz="5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C8341A-2CEE-E505-3581-F1F67CE791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9732" y="0"/>
            <a:ext cx="3172268" cy="30289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DA1D115-2D0D-ACE0-9600-96F2EE5F08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6851" y="3993046"/>
            <a:ext cx="5827937" cy="1276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4392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0"/>
            <a:ext cx="12191990" cy="235867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358676"/>
            <a:ext cx="12191990" cy="45454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ectangle 24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6851" y="2893697"/>
            <a:ext cx="457200" cy="45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56D749-8C46-4AA1-9EC7-F135C03493CE}"/>
              </a:ext>
            </a:extLst>
          </p:cNvPr>
          <p:cNvSpPr txBox="1"/>
          <p:nvPr/>
        </p:nvSpPr>
        <p:spPr>
          <a:xfrm>
            <a:off x="2685432" y="803998"/>
            <a:ext cx="364886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</a:t>
            </a:r>
            <a:r>
              <a:rPr lang="en-US" sz="4400" dirty="0">
                <a:solidFill>
                  <a:prstClr val="white"/>
                </a:solidFill>
                <a:latin typeface="Calibri Light" panose="020F0302020204030204"/>
              </a:rPr>
              <a:t>Links &amp; Credits</a:t>
            </a:r>
            <a:endParaRPr kumimoji="0" lang="en-GB" sz="4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C8341A-2CEE-E505-3581-F1F67CE791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9732" y="0"/>
            <a:ext cx="3172268" cy="302895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EAD329A-1DEA-6961-1C2D-EA03A7047FA0}"/>
              </a:ext>
            </a:extLst>
          </p:cNvPr>
          <p:cNvSpPr txBox="1"/>
          <p:nvPr/>
        </p:nvSpPr>
        <p:spPr>
          <a:xfrm>
            <a:off x="1008741" y="3013896"/>
            <a:ext cx="437859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en-GB" sz="1600" b="1" i="0" u="sng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Links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endParaRPr lang="en-GB" sz="1600" b="1" u="sng" dirty="0">
              <a:solidFill>
                <a:srgbClr val="595959"/>
              </a:solidFill>
              <a:latin typeface="Arial" panose="020B0604020202020204" pitchFamily="34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en-GB" sz="1600" dirty="0">
                <a:solidFill>
                  <a:srgbClr val="595959"/>
                </a:solidFill>
                <a:latin typeface="Arial" panose="020B0604020202020204" pitchFamily="34" charset="0"/>
              </a:rPr>
              <a:t>Deployed URL</a:t>
            </a:r>
          </a:p>
          <a:p>
            <a:r>
              <a:rPr lang="en-GB" sz="1600" b="0" i="0" u="none" strike="noStrike" dirty="0">
                <a:effectLst/>
                <a:latin typeface="-apple-system"/>
                <a:hlinkClick r:id="rId4"/>
              </a:rPr>
              <a:t>https://resonantdevotion.github.io/MovieSlashCocktailParty/</a:t>
            </a:r>
            <a:endParaRPr lang="en-GB" sz="1600" b="0" i="0" u="none" strike="noStrike" dirty="0">
              <a:effectLst/>
              <a:latin typeface="-apple-system"/>
            </a:endParaRPr>
          </a:p>
          <a:p>
            <a:endParaRPr lang="en-GB" sz="1600" b="0" i="0" u="none" strike="noStrike" dirty="0">
              <a:effectLst/>
              <a:latin typeface="-apple-system"/>
            </a:endParaRPr>
          </a:p>
          <a:p>
            <a:pPr fontAlgn="base"/>
            <a:r>
              <a:rPr lang="en-GB" sz="1600" dirty="0">
                <a:solidFill>
                  <a:srgbClr val="595959"/>
                </a:solidFill>
                <a:latin typeface="Arial" panose="020B0604020202020204" pitchFamily="34" charset="0"/>
              </a:rPr>
              <a:t>Github Repo</a:t>
            </a:r>
          </a:p>
          <a:p>
            <a:r>
              <a:rPr lang="en-GB" sz="1600" dirty="0">
                <a:hlinkClick r:id="rId5"/>
              </a:rPr>
              <a:t>https://github.com/ResonantDevotion/MovieSlashCocktailParty</a:t>
            </a:r>
            <a:endParaRPr lang="en-GB" sz="1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6ECECCB-CCD2-DC9B-2130-7C7DC0C96644}"/>
              </a:ext>
            </a:extLst>
          </p:cNvPr>
          <p:cNvSpPr txBox="1"/>
          <p:nvPr/>
        </p:nvSpPr>
        <p:spPr>
          <a:xfrm>
            <a:off x="6107910" y="3013896"/>
            <a:ext cx="5099169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en-GB" sz="1600" b="1" i="0" u="sng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Credits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endParaRPr lang="en-GB" sz="1600" b="1" u="sng" dirty="0">
              <a:solidFill>
                <a:srgbClr val="595959"/>
              </a:solidFill>
              <a:latin typeface="Arial" panose="020B0604020202020204" pitchFamily="34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en-GB" sz="1600" dirty="0">
                <a:solidFill>
                  <a:srgbClr val="595959"/>
                </a:solidFill>
                <a:latin typeface="Arial" panose="020B0604020202020204" pitchFamily="34" charset="0"/>
                <a:hlinkClick r:id="rId6"/>
              </a:rPr>
              <a:t>w</a:t>
            </a:r>
            <a:r>
              <a:rPr lang="en-GB" sz="16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  <a:hlinkClick r:id="rId6"/>
              </a:rPr>
              <a:t>3schools</a:t>
            </a:r>
            <a:endParaRPr lang="en-GB" sz="1600" b="0" i="0" u="none" strike="noStrike" dirty="0">
              <a:solidFill>
                <a:srgbClr val="595959"/>
              </a:solidFill>
              <a:effectLst/>
              <a:latin typeface="Arial" panose="020B0604020202020204" pitchFamily="34" charset="0"/>
            </a:endParaRPr>
          </a:p>
          <a:p>
            <a:r>
              <a:rPr lang="en-GB" sz="1600" dirty="0">
                <a:hlinkClick r:id="rId7"/>
              </a:rPr>
              <a:t>Cityofaustin</a:t>
            </a:r>
            <a:r>
              <a:rPr lang="en-GB" sz="1600" dirty="0"/>
              <a:t>: Protected Branches</a:t>
            </a:r>
          </a:p>
          <a:p>
            <a:r>
              <a:rPr lang="en-GB" sz="1600" dirty="0">
                <a:hlinkClick r:id="rId8"/>
              </a:rPr>
              <a:t>Coding Bootcamp</a:t>
            </a:r>
            <a:r>
              <a:rPr lang="en-GB" sz="1600" dirty="0"/>
              <a:t>: API Resources</a:t>
            </a:r>
          </a:p>
          <a:p>
            <a:pPr algn="l"/>
            <a:r>
              <a:rPr lang="en-GB" sz="1600" b="0" i="0" u="none" strike="noStrike" dirty="0">
                <a:solidFill>
                  <a:srgbClr val="D1D2D3"/>
                </a:solidFill>
                <a:effectLst/>
                <a:latin typeface="Slack-Lato"/>
                <a:hlinkClick r:id="rId9"/>
              </a:rPr>
              <a:t>Learn enough git to be dangerous</a:t>
            </a:r>
            <a:r>
              <a:rPr lang="en-GB" sz="1600" b="0" i="0" dirty="0">
                <a:solidFill>
                  <a:srgbClr val="D1D2D3"/>
                </a:solidFill>
                <a:effectLst/>
                <a:latin typeface="Slack-Lato"/>
              </a:rPr>
              <a:t>.</a:t>
            </a:r>
          </a:p>
          <a:p>
            <a:pPr algn="l"/>
            <a:r>
              <a:rPr lang="en-GB" sz="1600" b="0" i="0" u="none" strike="noStrike" dirty="0">
                <a:solidFill>
                  <a:srgbClr val="D1D2D3"/>
                </a:solidFill>
                <a:effectLst/>
                <a:latin typeface="Slack-Lato"/>
                <a:hlinkClick r:id="rId10"/>
              </a:rPr>
              <a:t>A Basic Git Workflow for Small Projects</a:t>
            </a:r>
            <a:endParaRPr lang="en-GB" sz="1600" b="0" i="0" dirty="0">
              <a:solidFill>
                <a:srgbClr val="D1D2D3"/>
              </a:solidFill>
              <a:effectLst/>
              <a:latin typeface="Slack-Lato"/>
            </a:endParaRPr>
          </a:p>
          <a:p>
            <a:pPr algn="l"/>
            <a:endParaRPr lang="en-GB" b="0" i="0" dirty="0">
              <a:solidFill>
                <a:srgbClr val="D1D2D3"/>
              </a:solidFill>
              <a:effectLst/>
              <a:latin typeface="Slack-Lato"/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761773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0"/>
            <a:ext cx="12191990" cy="235867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358676"/>
            <a:ext cx="12191990" cy="45454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ectangle 24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6851" y="2893697"/>
            <a:ext cx="457200" cy="45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56D749-8C46-4AA1-9EC7-F135C03493CE}"/>
              </a:ext>
            </a:extLst>
          </p:cNvPr>
          <p:cNvSpPr txBox="1"/>
          <p:nvPr/>
        </p:nvSpPr>
        <p:spPr>
          <a:xfrm>
            <a:off x="1385451" y="3409997"/>
            <a:ext cx="6762677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</a:t>
            </a:r>
            <a:r>
              <a:rPr lang="en-US" sz="6600" dirty="0">
                <a:solidFill>
                  <a:srgbClr val="595959"/>
                </a:solidFill>
                <a:latin typeface="Arial" panose="020B0604020202020204" pitchFamily="34" charset="0"/>
              </a:rPr>
              <a:t>Any Questions?</a:t>
            </a:r>
            <a:endParaRPr lang="en-GB" sz="5400" dirty="0">
              <a:solidFill>
                <a:srgbClr val="595959"/>
              </a:solidFill>
              <a:latin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C8341A-2CEE-E505-3581-F1F67CE791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9732" y="0"/>
            <a:ext cx="3172268" cy="30289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C18A391-9216-ACDF-892E-71C25B12A44F}"/>
              </a:ext>
            </a:extLst>
          </p:cNvPr>
          <p:cNvSpPr txBox="1"/>
          <p:nvPr/>
        </p:nvSpPr>
        <p:spPr>
          <a:xfrm>
            <a:off x="1156851" y="722290"/>
            <a:ext cx="68990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MovieSlashCocktailParty</a:t>
            </a:r>
            <a:endParaRPr lang="en-GB" sz="5400" dirty="0"/>
          </a:p>
        </p:txBody>
      </p:sp>
    </p:spTree>
    <p:extLst>
      <p:ext uri="{BB962C8B-B14F-4D97-AF65-F5344CB8AC3E}">
        <p14:creationId xmlns:p14="http://schemas.microsoft.com/office/powerpoint/2010/main" val="26229616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0"/>
            <a:ext cx="12191990" cy="235867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358676"/>
            <a:ext cx="12191990" cy="45454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ectangle 24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6851" y="2893697"/>
            <a:ext cx="457200" cy="45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56D749-8C46-4AA1-9EC7-F135C03493CE}"/>
              </a:ext>
            </a:extLst>
          </p:cNvPr>
          <p:cNvSpPr txBox="1"/>
          <p:nvPr/>
        </p:nvSpPr>
        <p:spPr>
          <a:xfrm>
            <a:off x="2523922" y="794617"/>
            <a:ext cx="385782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>
                <a:solidFill>
                  <a:prstClr val="white"/>
                </a:solidFill>
                <a:latin typeface="Calibri Light" panose="020F0302020204030204"/>
              </a:rPr>
              <a:t>What and Why?</a:t>
            </a:r>
            <a:endParaRPr kumimoji="0" lang="en-GB" sz="4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C8341A-2CEE-E505-3581-F1F67CE791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9732" y="0"/>
            <a:ext cx="3172268" cy="30289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256D50C-868B-C397-84BD-CB32958CAD86}"/>
              </a:ext>
            </a:extLst>
          </p:cNvPr>
          <p:cNvSpPr txBox="1"/>
          <p:nvPr/>
        </p:nvSpPr>
        <p:spPr>
          <a:xfrm>
            <a:off x="1036932" y="2972095"/>
            <a:ext cx="5209416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GB" sz="1600" b="1" u="sng" dirty="0">
                <a:solidFill>
                  <a:srgbClr val="595959"/>
                </a:solidFill>
                <a:latin typeface="Arial" panose="020B0604020202020204" pitchFamily="34" charset="0"/>
              </a:rPr>
              <a:t>Identified a market need</a:t>
            </a:r>
          </a:p>
          <a:p>
            <a:pPr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GB" sz="1600" b="1" u="sng" dirty="0">
              <a:solidFill>
                <a:srgbClr val="595959"/>
              </a:solidFill>
              <a:latin typeface="Arial" panose="020B0604020202020204" pitchFamily="34" charset="0"/>
            </a:endParaRPr>
          </a:p>
          <a:p>
            <a:pPr marL="285750" indent="-285750" rtl="0" fontAlgn="base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595959"/>
                </a:solidFill>
                <a:latin typeface="Arial" panose="020B0604020202020204" pitchFamily="34" charset="0"/>
              </a:rPr>
              <a:t>Failures within traditional movie selection,</a:t>
            </a:r>
          </a:p>
          <a:p>
            <a:pPr marL="285750" indent="-285750" rtl="0" fontAlgn="base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595959"/>
                </a:solidFill>
                <a:latin typeface="Arial" panose="020B0604020202020204" pitchFamily="34" charset="0"/>
              </a:rPr>
              <a:t>Awful mixologists.</a:t>
            </a:r>
          </a:p>
          <a:p>
            <a:pPr marL="285750" indent="-285750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sz="1600" dirty="0">
              <a:solidFill>
                <a:srgbClr val="595959"/>
              </a:solidFill>
              <a:latin typeface="Arial" panose="020B0604020202020204" pitchFamily="34" charset="0"/>
            </a:endParaRPr>
          </a:p>
          <a:p>
            <a:pPr marL="285750" indent="-285750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sz="1600" dirty="0">
              <a:solidFill>
                <a:srgbClr val="595959"/>
              </a:solidFill>
              <a:latin typeface="Arial" panose="020B0604020202020204" pitchFamily="34" charset="0"/>
            </a:endParaRPr>
          </a:p>
          <a:p>
            <a:pPr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GB" dirty="0">
                <a:solidFill>
                  <a:srgbClr val="595959"/>
                </a:solidFill>
                <a:latin typeface="Arial" panose="020B0604020202020204" pitchFamily="34" charset="0"/>
              </a:rPr>
              <a:t> </a:t>
            </a:r>
            <a:r>
              <a:rPr lang="en-GB" b="1" u="sng" dirty="0">
                <a:solidFill>
                  <a:srgbClr val="595959"/>
                </a:solidFill>
                <a:latin typeface="Arial" panose="020B0604020202020204" pitchFamily="34" charset="0"/>
              </a:rPr>
              <a:t>It was a problem we knew we could solve. </a:t>
            </a:r>
            <a:endParaRPr lang="en-GB" b="1" i="0" u="sng" strike="noStrike" dirty="0">
              <a:solidFill>
                <a:srgbClr val="595959"/>
              </a:solidFill>
              <a:effectLst/>
              <a:latin typeface="Arial" panose="020B0604020202020204" pitchFamily="34" charset="0"/>
            </a:endParaRPr>
          </a:p>
          <a:p>
            <a:pPr marL="285750" indent="-285750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sz="1600" i="0" strike="noStrike" dirty="0">
              <a:solidFill>
                <a:srgbClr val="595959"/>
              </a:solidFill>
              <a:effectLst/>
              <a:latin typeface="Arial" panose="020B0604020202020204" pitchFamily="34" charset="0"/>
            </a:endParaRPr>
          </a:p>
          <a:p>
            <a:pPr lvl="1" fontAlgn="base"/>
            <a:endParaRPr lang="en-GB" b="1" u="sng" dirty="0">
              <a:solidFill>
                <a:srgbClr val="595959"/>
              </a:solidFill>
              <a:latin typeface="Arial" panose="020B0604020202020204" pitchFamily="34" charset="0"/>
            </a:endParaRPr>
          </a:p>
          <a:p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D10B2F-CDBC-1DAD-854F-84722B175691}"/>
              </a:ext>
            </a:extLst>
          </p:cNvPr>
          <p:cNvSpPr txBox="1"/>
          <p:nvPr/>
        </p:nvSpPr>
        <p:spPr>
          <a:xfrm>
            <a:off x="6246358" y="2950733"/>
            <a:ext cx="5546748" cy="4924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GB" sz="1600" b="1" u="sng" dirty="0">
                <a:solidFill>
                  <a:srgbClr val="595959"/>
                </a:solidFill>
                <a:latin typeface="Arial" panose="020B0604020202020204" pitchFamily="34" charset="0"/>
              </a:rPr>
              <a:t>How will we meet the need?</a:t>
            </a:r>
          </a:p>
          <a:p>
            <a:pPr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GB" sz="1600" b="1" u="sng" dirty="0">
              <a:solidFill>
                <a:srgbClr val="595959"/>
              </a:solidFill>
              <a:latin typeface="Arial" panose="020B0604020202020204" pitchFamily="34" charset="0"/>
            </a:endParaRPr>
          </a:p>
          <a:p>
            <a:pPr marL="742950" lvl="1" indent="-285750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sz="1600" i="0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Use multiple APIs,</a:t>
            </a:r>
          </a:p>
          <a:p>
            <a:pPr marL="742950" lvl="1" indent="-285750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595959"/>
                </a:solidFill>
                <a:latin typeface="Arial" panose="020B0604020202020204" pitchFamily="34" charset="0"/>
              </a:rPr>
              <a:t>Client-side storage,</a:t>
            </a:r>
          </a:p>
          <a:p>
            <a:pPr marL="742950" lvl="1" indent="-285750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sz="1600" i="0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Bootstrap and modals,</a:t>
            </a:r>
          </a:p>
          <a:p>
            <a:pPr marL="742950" lvl="1" indent="-285750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595959"/>
                </a:solidFill>
                <a:latin typeface="Arial" panose="020B0604020202020204" pitchFamily="34" charset="0"/>
              </a:rPr>
              <a:t>User Input and response.</a:t>
            </a:r>
            <a:endParaRPr lang="en-GB" sz="1600" i="0" strike="noStrike" dirty="0">
              <a:solidFill>
                <a:srgbClr val="595959"/>
              </a:solidFill>
              <a:effectLst/>
              <a:latin typeface="Arial" panose="020B0604020202020204" pitchFamily="34" charset="0"/>
            </a:endParaRPr>
          </a:p>
          <a:p>
            <a:pPr marL="285750" indent="-285750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sz="1600" dirty="0">
              <a:solidFill>
                <a:srgbClr val="595959"/>
              </a:solidFill>
              <a:latin typeface="Arial" panose="020B0604020202020204" pitchFamily="34" charset="0"/>
            </a:endParaRPr>
          </a:p>
          <a:p>
            <a:pPr marL="285750" indent="-285750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sz="1600" dirty="0">
              <a:solidFill>
                <a:srgbClr val="595959"/>
              </a:solidFill>
              <a:latin typeface="Arial" panose="020B0604020202020204" pitchFamily="34" charset="0"/>
            </a:endParaRPr>
          </a:p>
          <a:p>
            <a:pPr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GB" sz="2000" dirty="0">
                <a:solidFill>
                  <a:srgbClr val="595959"/>
                </a:solidFill>
                <a:latin typeface="Arial" panose="020B0604020202020204" pitchFamily="34" charset="0"/>
              </a:rPr>
              <a:t> </a:t>
            </a:r>
            <a:endParaRPr lang="en-GB" sz="2000" b="1" i="0" u="sng" strike="noStrike" dirty="0">
              <a:solidFill>
                <a:srgbClr val="595959"/>
              </a:solidFill>
              <a:effectLst/>
              <a:latin typeface="Arial" panose="020B0604020202020204" pitchFamily="34" charset="0"/>
            </a:endParaRPr>
          </a:p>
          <a:p>
            <a:pPr marL="285750" indent="-285750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sz="1600" i="0" strike="noStrike" dirty="0">
              <a:solidFill>
                <a:srgbClr val="595959"/>
              </a:solidFill>
              <a:effectLst/>
              <a:latin typeface="Arial" panose="020B0604020202020204" pitchFamily="34" charset="0"/>
            </a:endParaRPr>
          </a:p>
          <a:p>
            <a:pPr lvl="1" fontAlgn="base"/>
            <a:endParaRPr lang="en-GB" b="1" u="sng" dirty="0">
              <a:solidFill>
                <a:srgbClr val="595959"/>
              </a:solidFill>
              <a:latin typeface="Arial" panose="020B0604020202020204" pitchFamily="34" charset="0"/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319532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0"/>
            <a:ext cx="12191990" cy="235867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358676"/>
            <a:ext cx="12191990" cy="45454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ectangle 24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6851" y="2893697"/>
            <a:ext cx="457200" cy="45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56D749-8C46-4AA1-9EC7-F135C03493CE}"/>
              </a:ext>
            </a:extLst>
          </p:cNvPr>
          <p:cNvSpPr txBox="1"/>
          <p:nvPr/>
        </p:nvSpPr>
        <p:spPr>
          <a:xfrm>
            <a:off x="2547419" y="794617"/>
            <a:ext cx="392489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</a:t>
            </a:r>
            <a:r>
              <a:rPr lang="en-US" sz="4400" dirty="0">
                <a:solidFill>
                  <a:prstClr val="white"/>
                </a:solidFill>
                <a:latin typeface="Calibri Light" panose="020F0302020204030204"/>
              </a:rPr>
              <a:t>What and Why?</a:t>
            </a:r>
            <a:endParaRPr kumimoji="0" lang="en-GB" sz="4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C8341A-2CEE-E505-3581-F1F67CE791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9732" y="0"/>
            <a:ext cx="3172268" cy="30289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EE2A246-A4B8-DF6D-B2DE-08D771D9511B}"/>
              </a:ext>
            </a:extLst>
          </p:cNvPr>
          <p:cNvSpPr txBox="1"/>
          <p:nvPr/>
        </p:nvSpPr>
        <p:spPr>
          <a:xfrm>
            <a:off x="1094304" y="3069471"/>
            <a:ext cx="5099169" cy="3877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Aft>
                <a:spcPts val="1600"/>
              </a:spcAft>
            </a:pPr>
            <a:r>
              <a:rPr lang="en-GB" sz="1600" b="1" u="sng" dirty="0">
                <a:solidFill>
                  <a:srgbClr val="595959"/>
                </a:solidFill>
                <a:latin typeface="Arial" panose="020B0604020202020204" pitchFamily="34" charset="0"/>
              </a:rPr>
              <a:t>Concept</a:t>
            </a:r>
            <a:endParaRPr lang="en-GB" sz="1600" b="1" i="0" u="sng" strike="noStrike" dirty="0">
              <a:solidFill>
                <a:srgbClr val="595959"/>
              </a:solidFill>
              <a:effectLst/>
              <a:latin typeface="Arial" panose="020B0604020202020204" pitchFamily="34" charset="0"/>
            </a:endParaRPr>
          </a:p>
          <a:p>
            <a:pPr rtl="0" fontAlgn="base">
              <a:spcBef>
                <a:spcPts val="0"/>
              </a:spcBef>
              <a:spcAft>
                <a:spcPts val="1600"/>
              </a:spcAft>
            </a:pPr>
            <a:endParaRPr lang="en-GB" sz="1600" b="1" u="sng" dirty="0">
              <a:solidFill>
                <a:srgbClr val="595959"/>
              </a:solidFill>
              <a:latin typeface="Arial" panose="020B0604020202020204" pitchFamily="34" charset="0"/>
            </a:endParaRPr>
          </a:p>
          <a:p>
            <a:pPr marL="742950" lvl="1" indent="-285750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i="0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What does our site do?</a:t>
            </a:r>
          </a:p>
          <a:p>
            <a:pPr marL="742950" lvl="1" indent="-285750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595959"/>
                </a:solidFill>
                <a:latin typeface="Arial" panose="020B0604020202020204" pitchFamily="34" charset="0"/>
              </a:rPr>
              <a:t>What was our motivation?</a:t>
            </a:r>
          </a:p>
          <a:p>
            <a:pPr marL="742950" lvl="1" indent="-285750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i="0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What is our user story?</a:t>
            </a:r>
          </a:p>
          <a:p>
            <a:pPr lvl="1" fontAlgn="base">
              <a:lnSpc>
                <a:spcPct val="200000"/>
              </a:lnSpc>
            </a:pPr>
            <a:endParaRPr lang="en-GB" sz="1600" i="0" strike="noStrike" dirty="0">
              <a:solidFill>
                <a:srgbClr val="595959"/>
              </a:solidFill>
              <a:effectLst/>
              <a:latin typeface="Arial" panose="020B0604020202020204" pitchFamily="34" charset="0"/>
            </a:endParaRPr>
          </a:p>
          <a:p>
            <a:pPr rtl="0" fontAlgn="base">
              <a:spcBef>
                <a:spcPts val="0"/>
              </a:spcBef>
              <a:spcAft>
                <a:spcPts val="1600"/>
              </a:spcAft>
            </a:pPr>
            <a:endParaRPr lang="en-GB" sz="1600" b="1" i="0" u="sng" strike="noStrike" dirty="0">
              <a:solidFill>
                <a:srgbClr val="595959"/>
              </a:solidFill>
              <a:effectLst/>
              <a:latin typeface="Arial" panose="020B0604020202020204" pitchFamily="34" charset="0"/>
            </a:endParaRPr>
          </a:p>
          <a:p>
            <a:endParaRPr lang="en-GB" dirty="0"/>
          </a:p>
        </p:txBody>
      </p:sp>
      <p:pic>
        <p:nvPicPr>
          <p:cNvPr id="3080" name="Picture 8" descr="The evolution of ideas. Why innovation is a gradual process sped up by  competition and misfortune - HatRabbits">
            <a:extLst>
              <a:ext uri="{FF2B5EF4-FFF2-40B4-BE49-F238E27FC236}">
                <a16:creationId xmlns:a16="http://schemas.microsoft.com/office/drawing/2014/main" id="{7FA963BD-2DDF-7DFF-5958-9108A8ACF0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8464" y="3350015"/>
            <a:ext cx="4542535" cy="2562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99313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0"/>
            <a:ext cx="12191990" cy="235867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358676"/>
            <a:ext cx="12191990" cy="45454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ectangle 24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6851" y="2893697"/>
            <a:ext cx="457200" cy="45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56D749-8C46-4AA1-9EC7-F135C03493CE}"/>
              </a:ext>
            </a:extLst>
          </p:cNvPr>
          <p:cNvSpPr txBox="1"/>
          <p:nvPr/>
        </p:nvSpPr>
        <p:spPr>
          <a:xfrm>
            <a:off x="3486785" y="794617"/>
            <a:ext cx="204617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</a:t>
            </a:r>
            <a:r>
              <a:rPr lang="en-US" sz="4400" dirty="0">
                <a:solidFill>
                  <a:prstClr val="white"/>
                </a:solidFill>
                <a:latin typeface="Calibri Light" panose="020F0302020204030204"/>
              </a:rPr>
              <a:t>Process</a:t>
            </a:r>
            <a:endParaRPr kumimoji="0" lang="en-GB" sz="4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C8341A-2CEE-E505-3581-F1F67CE791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9732" y="0"/>
            <a:ext cx="3172268" cy="30289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B3913E9-7DA2-E2B7-914D-0B803512237A}"/>
              </a:ext>
            </a:extLst>
          </p:cNvPr>
          <p:cNvSpPr txBox="1"/>
          <p:nvPr/>
        </p:nvSpPr>
        <p:spPr>
          <a:xfrm>
            <a:off x="996831" y="3050674"/>
            <a:ext cx="8255119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en-GB" sz="1600" b="1" i="0" u="sng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Technologies Used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endParaRPr lang="en-GB" dirty="0">
              <a:solidFill>
                <a:srgbClr val="595959"/>
              </a:solidFill>
              <a:latin typeface="Arial" panose="020B0604020202020204" pitchFamily="34" charset="0"/>
            </a:endParaRPr>
          </a:p>
          <a:p>
            <a:pPr marL="285750" indent="-285750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595959"/>
                </a:solidFill>
                <a:latin typeface="Arial" panose="020B0604020202020204" pitchFamily="34" charset="0"/>
              </a:rPr>
              <a:t>Github</a:t>
            </a:r>
          </a:p>
          <a:p>
            <a:pPr marL="285750" indent="-285750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595959"/>
                </a:solidFill>
                <a:latin typeface="Arial" panose="020B0604020202020204" pitchFamily="34" charset="0"/>
              </a:rPr>
              <a:t>Agile Workflow</a:t>
            </a:r>
            <a:endParaRPr lang="en-GB" sz="1600" i="0" strike="noStrike" dirty="0">
              <a:solidFill>
                <a:srgbClr val="595959"/>
              </a:solidFill>
              <a:effectLst/>
              <a:latin typeface="Arial" panose="020B0604020202020204" pitchFamily="34" charset="0"/>
            </a:endParaRPr>
          </a:p>
          <a:p>
            <a:pPr marL="285750" indent="-285750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600" i="0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Visual Studio Code</a:t>
            </a:r>
          </a:p>
          <a:p>
            <a:pPr marL="742950" lvl="1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595959"/>
                </a:solidFill>
                <a:latin typeface="Arial" panose="020B0604020202020204" pitchFamily="34" charset="0"/>
              </a:rPr>
              <a:t>JavaScript</a:t>
            </a:r>
          </a:p>
          <a:p>
            <a:pPr marL="742950" lvl="1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i="0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HTML</a:t>
            </a:r>
          </a:p>
          <a:p>
            <a:pPr marL="742950" lvl="1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595959"/>
                </a:solidFill>
                <a:latin typeface="Arial" panose="020B0604020202020204" pitchFamily="34" charset="0"/>
              </a:rPr>
              <a:t>CSS </a:t>
            </a:r>
          </a:p>
          <a:p>
            <a:pPr marL="742950" lvl="1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595959"/>
                </a:solidFill>
                <a:latin typeface="Arial" panose="020B0604020202020204" pitchFamily="34" charset="0"/>
              </a:rPr>
              <a:t>Bootstrap</a:t>
            </a:r>
          </a:p>
          <a:p>
            <a:pPr lvl="1" fontAlgn="base"/>
            <a:endParaRPr lang="en-GB" b="1" u="sng" dirty="0">
              <a:solidFill>
                <a:srgbClr val="595959"/>
              </a:solidFill>
              <a:latin typeface="Arial" panose="020B0604020202020204" pitchFamily="34" charset="0"/>
            </a:endParaRPr>
          </a:p>
          <a:p>
            <a:endParaRPr lang="en-GB" dirty="0"/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88AD904B-C3B3-20F4-C2E0-CDAA223ADF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5934" y="2952117"/>
            <a:ext cx="3986036" cy="3544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731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0"/>
            <a:ext cx="12191990" cy="235867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358676"/>
            <a:ext cx="12191990" cy="45454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ectangle 24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6851" y="2893697"/>
            <a:ext cx="457200" cy="45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56D749-8C46-4AA1-9EC7-F135C03493CE}"/>
              </a:ext>
            </a:extLst>
          </p:cNvPr>
          <p:cNvSpPr txBox="1"/>
          <p:nvPr/>
        </p:nvSpPr>
        <p:spPr>
          <a:xfrm>
            <a:off x="2227359" y="788717"/>
            <a:ext cx="456501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</a:t>
            </a:r>
            <a:r>
              <a:rPr lang="en-US" sz="4400" dirty="0">
                <a:solidFill>
                  <a:prstClr val="white"/>
                </a:solidFill>
                <a:latin typeface="Calibri Light" panose="020F0302020204030204"/>
              </a:rPr>
              <a:t>Tasks &amp; Delegation</a:t>
            </a:r>
            <a:endParaRPr kumimoji="0" lang="en-GB" sz="4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C8341A-2CEE-E505-3581-F1F67CE791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9732" y="0"/>
            <a:ext cx="3172268" cy="30289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B3913E9-7DA2-E2B7-914D-0B803512237A}"/>
              </a:ext>
            </a:extLst>
          </p:cNvPr>
          <p:cNvSpPr txBox="1"/>
          <p:nvPr/>
        </p:nvSpPr>
        <p:spPr>
          <a:xfrm>
            <a:off x="1156851" y="3027047"/>
            <a:ext cx="5099169" cy="15491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 fontAlgn="base">
              <a:spcBef>
                <a:spcPts val="0"/>
              </a:spcBef>
              <a:spcAft>
                <a:spcPts val="1600"/>
              </a:spcAft>
            </a:pPr>
            <a:r>
              <a:rPr lang="en-GB" sz="1600" b="1" u="sng" dirty="0">
                <a:solidFill>
                  <a:srgbClr val="595959"/>
                </a:solidFill>
                <a:latin typeface="Arial" panose="020B0604020202020204" pitchFamily="34" charset="0"/>
              </a:rPr>
              <a:t>Tasks &amp; Roles</a:t>
            </a:r>
          </a:p>
          <a:p>
            <a:pPr rtl="0" fontAlgn="base">
              <a:spcBef>
                <a:spcPts val="0"/>
              </a:spcBef>
              <a:spcAft>
                <a:spcPts val="1600"/>
              </a:spcAft>
            </a:pPr>
            <a:endParaRPr lang="en-GB" sz="1600" b="1" u="sng" dirty="0">
              <a:solidFill>
                <a:srgbClr val="595959"/>
              </a:solidFill>
              <a:latin typeface="Arial" panose="020B0604020202020204" pitchFamily="34" charset="0"/>
            </a:endParaRPr>
          </a:p>
          <a:p>
            <a:pPr lvl="1" fontAlgn="base"/>
            <a:endParaRPr lang="en-GB" b="1" u="sng" dirty="0">
              <a:solidFill>
                <a:srgbClr val="595959"/>
              </a:solidFill>
              <a:latin typeface="Arial" panose="020B0604020202020204" pitchFamily="34" charset="0"/>
            </a:endParaRPr>
          </a:p>
          <a:p>
            <a:endParaRPr lang="en-GB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DCBB071-37C9-0B78-5A94-AA1DBDF64C3D}"/>
              </a:ext>
            </a:extLst>
          </p:cNvPr>
          <p:cNvSpPr txBox="1"/>
          <p:nvPr/>
        </p:nvSpPr>
        <p:spPr>
          <a:xfrm>
            <a:off x="723895" y="3894329"/>
            <a:ext cx="5099169" cy="21749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742950" lvl="1" indent="-285750" fontAlgn="base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595959"/>
                </a:solidFill>
                <a:latin typeface="Arial" panose="020B0604020202020204" pitchFamily="34" charset="0"/>
              </a:rPr>
              <a:t>Amelia – CSS &amp; Bootstrap</a:t>
            </a:r>
          </a:p>
          <a:p>
            <a:pPr marL="742950" lvl="1" indent="-285750" fontAlgn="base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595959"/>
                </a:solidFill>
                <a:latin typeface="Arial" panose="020B0604020202020204" pitchFamily="34" charset="0"/>
              </a:rPr>
              <a:t>Benjamin – JavaScript &amp; Presentation</a:t>
            </a:r>
          </a:p>
          <a:p>
            <a:pPr marL="742950" lvl="1" indent="-285750" fontAlgn="base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GB" sz="1600">
                <a:solidFill>
                  <a:srgbClr val="595959"/>
                </a:solidFill>
                <a:latin typeface="Arial" panose="020B0604020202020204" pitchFamily="34" charset="0"/>
              </a:rPr>
              <a:t>Haris </a:t>
            </a:r>
            <a:r>
              <a:rPr lang="en-GB" sz="1600" dirty="0">
                <a:solidFill>
                  <a:srgbClr val="595959"/>
                </a:solidFill>
                <a:latin typeface="Arial" panose="020B0604020202020204" pitchFamily="34" charset="0"/>
              </a:rPr>
              <a:t>– HTML, Bootstrap &amp; Demo</a:t>
            </a:r>
          </a:p>
          <a:p>
            <a:pPr marL="742950" lvl="1" indent="-285750" fontAlgn="base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595959"/>
                </a:solidFill>
                <a:latin typeface="Arial" panose="020B0604020202020204" pitchFamily="34" charset="0"/>
              </a:rPr>
              <a:t>Rebecca – JavaScript &amp; Local Storage</a:t>
            </a:r>
          </a:p>
          <a:p>
            <a:endParaRPr lang="en-GB" dirty="0"/>
          </a:p>
        </p:txBody>
      </p:sp>
      <p:pic>
        <p:nvPicPr>
          <p:cNvPr id="4098" name="Picture 2" descr="Memebase - task manager - All Your Memes In Our Base - Funny Memes -  Cheezburger">
            <a:extLst>
              <a:ext uri="{FF2B5EF4-FFF2-40B4-BE49-F238E27FC236}">
                <a16:creationId xmlns:a16="http://schemas.microsoft.com/office/drawing/2014/main" id="{8A796E9D-70C5-57EE-0BBF-0099C665E8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831" y="2827879"/>
            <a:ext cx="2758445" cy="3496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41090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0"/>
            <a:ext cx="12191990" cy="235867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358676"/>
            <a:ext cx="12191990" cy="45454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ectangle 24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6851" y="2893697"/>
            <a:ext cx="457200" cy="45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56D749-8C46-4AA1-9EC7-F135C03493CE}"/>
              </a:ext>
            </a:extLst>
          </p:cNvPr>
          <p:cNvSpPr txBox="1"/>
          <p:nvPr/>
        </p:nvSpPr>
        <p:spPr>
          <a:xfrm>
            <a:off x="3240184" y="745034"/>
            <a:ext cx="253936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</a:t>
            </a:r>
            <a:r>
              <a:rPr lang="en-US" sz="4400" dirty="0">
                <a:solidFill>
                  <a:prstClr val="white"/>
                </a:solidFill>
                <a:latin typeface="Calibri Light" panose="020F0302020204030204"/>
              </a:rPr>
              <a:t>Successes</a:t>
            </a:r>
            <a:endParaRPr kumimoji="0" lang="en-GB" sz="4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C8341A-2CEE-E505-3581-F1F67CE791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9732" y="0"/>
            <a:ext cx="3172268" cy="30289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B73C4D9-9C29-83B2-2E3C-A5F0783A7DF4}"/>
              </a:ext>
            </a:extLst>
          </p:cNvPr>
          <p:cNvSpPr txBox="1"/>
          <p:nvPr/>
        </p:nvSpPr>
        <p:spPr>
          <a:xfrm>
            <a:off x="1086872" y="2787858"/>
            <a:ext cx="5099169" cy="38985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 fontAlgn="base">
              <a:spcBef>
                <a:spcPts val="0"/>
              </a:spcBef>
              <a:spcAft>
                <a:spcPts val="0"/>
              </a:spcAft>
            </a:pPr>
            <a:endParaRPr lang="en-GB" b="0" i="0" u="none" strike="noStrike" dirty="0">
              <a:solidFill>
                <a:srgbClr val="595959"/>
              </a:solidFill>
              <a:effectLst/>
              <a:latin typeface="Arial" panose="020B0604020202020204" pitchFamily="34" charset="0"/>
            </a:endParaRPr>
          </a:p>
          <a:p>
            <a:pPr rtl="0" fontAlgn="base">
              <a:spcBef>
                <a:spcPts val="0"/>
              </a:spcBef>
              <a:spcAft>
                <a:spcPts val="1600"/>
              </a:spcAft>
            </a:pPr>
            <a:r>
              <a:rPr lang="en-GB" sz="1600" b="1" i="0" u="sng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Successes</a:t>
            </a:r>
          </a:p>
          <a:p>
            <a:pPr marL="28575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595959"/>
                </a:solidFill>
                <a:latin typeface="Arial" panose="020B0604020202020204" pitchFamily="34" charset="0"/>
              </a:rPr>
              <a:t>Identified individual skill sets,</a:t>
            </a:r>
          </a:p>
          <a:p>
            <a:pPr marL="28575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595959"/>
                </a:solidFill>
                <a:latin typeface="Arial" panose="020B0604020202020204" pitchFamily="34" charset="0"/>
              </a:rPr>
              <a:t>Effectively distributed work load,</a:t>
            </a:r>
          </a:p>
          <a:p>
            <a:pPr marL="28575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595959"/>
                </a:solidFill>
                <a:latin typeface="Arial" panose="020B0604020202020204" pitchFamily="34" charset="0"/>
              </a:rPr>
              <a:t>Stayed ahead of schedule to ensure time for styling,</a:t>
            </a:r>
          </a:p>
          <a:p>
            <a:pPr marL="28575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595959"/>
                </a:solidFill>
                <a:latin typeface="Arial" panose="020B0604020202020204" pitchFamily="34" charset="0"/>
              </a:rPr>
              <a:t>Used tutors to assist with local storage,</a:t>
            </a:r>
          </a:p>
          <a:p>
            <a:pPr marL="28575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595959"/>
                </a:solidFill>
                <a:latin typeface="Arial" panose="020B0604020202020204" pitchFamily="34" charset="0"/>
              </a:rPr>
              <a:t>Incrementally improved user experience.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endParaRPr lang="en-GB" dirty="0">
              <a:solidFill>
                <a:srgbClr val="595959"/>
              </a:solidFill>
              <a:latin typeface="Arial" panose="020B0604020202020204" pitchFamily="34" charset="0"/>
            </a:endParaRPr>
          </a:p>
          <a:p>
            <a:pPr marL="285750" indent="-285750" fontAlgn="base">
              <a:buFont typeface="Arial" panose="020B0604020202020204" pitchFamily="34" charset="0"/>
              <a:buChar char="•"/>
            </a:pPr>
            <a:endParaRPr lang="en-GB" dirty="0">
              <a:solidFill>
                <a:srgbClr val="595959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pic>
        <p:nvPicPr>
          <p:cNvPr id="2050" name="Picture 2" descr="Experience Is The Best Teacher: How To Make Successes Out Of Your Failures">
            <a:extLst>
              <a:ext uri="{FF2B5EF4-FFF2-40B4-BE49-F238E27FC236}">
                <a16:creationId xmlns:a16="http://schemas.microsoft.com/office/drawing/2014/main" id="{28870124-A1C7-A612-B06C-15762A4F2F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208" y="2946894"/>
            <a:ext cx="5055047" cy="3368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11031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0"/>
            <a:ext cx="12191990" cy="235867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358676"/>
            <a:ext cx="12191990" cy="45454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ectangle 24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6851" y="2893697"/>
            <a:ext cx="457200" cy="45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56D749-8C46-4AA1-9EC7-F135C03493CE}"/>
              </a:ext>
            </a:extLst>
          </p:cNvPr>
          <p:cNvSpPr txBox="1"/>
          <p:nvPr/>
        </p:nvSpPr>
        <p:spPr>
          <a:xfrm>
            <a:off x="3486785" y="794617"/>
            <a:ext cx="276923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</a:t>
            </a:r>
            <a:r>
              <a:rPr lang="en-US" sz="4400" dirty="0">
                <a:solidFill>
                  <a:prstClr val="white"/>
                </a:solidFill>
                <a:latin typeface="Calibri Light" panose="020F0302020204030204"/>
              </a:rPr>
              <a:t>Challenges</a:t>
            </a:r>
            <a:endParaRPr kumimoji="0" lang="en-GB" sz="4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C8341A-2CEE-E505-3581-F1F67CE791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9732" y="0"/>
            <a:ext cx="3172268" cy="30289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710EF33-5CF2-7C9D-C798-F7A627EFDF72}"/>
              </a:ext>
            </a:extLst>
          </p:cNvPr>
          <p:cNvSpPr txBox="1"/>
          <p:nvPr/>
        </p:nvSpPr>
        <p:spPr>
          <a:xfrm>
            <a:off x="1060450" y="2775158"/>
            <a:ext cx="5099169" cy="39908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 fontAlgn="base">
              <a:spcBef>
                <a:spcPts val="0"/>
              </a:spcBef>
              <a:spcAft>
                <a:spcPts val="0"/>
              </a:spcAft>
            </a:pPr>
            <a:endParaRPr lang="en-GB" b="0" i="0" u="none" strike="noStrike" dirty="0">
              <a:solidFill>
                <a:srgbClr val="595959"/>
              </a:solidFill>
              <a:effectLst/>
              <a:latin typeface="Arial" panose="020B0604020202020204" pitchFamily="34" charset="0"/>
            </a:endParaRPr>
          </a:p>
          <a:p>
            <a:pPr rtl="0" fontAlgn="base">
              <a:spcBef>
                <a:spcPts val="0"/>
              </a:spcBef>
              <a:spcAft>
                <a:spcPts val="1600"/>
              </a:spcAft>
            </a:pPr>
            <a:r>
              <a:rPr lang="en-GB" sz="1600" b="1" i="0" u="sng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Challenges</a:t>
            </a:r>
            <a:endParaRPr lang="en-GB" sz="1800" b="1" i="0" u="sng" strike="noStrike" dirty="0">
              <a:solidFill>
                <a:srgbClr val="595959"/>
              </a:solidFill>
              <a:effectLst/>
              <a:latin typeface="Arial" panose="020B0604020202020204" pitchFamily="34" charset="0"/>
            </a:endParaRPr>
          </a:p>
          <a:p>
            <a:pPr marL="285750" indent="-28575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595959"/>
                </a:solidFill>
                <a:latin typeface="Arial" panose="020B0604020202020204" pitchFamily="34" charset="0"/>
              </a:rPr>
              <a:t>Understanding how best to implement local storage,</a:t>
            </a:r>
          </a:p>
          <a:p>
            <a:pPr marL="285750" indent="-28575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595959"/>
                </a:solidFill>
                <a:latin typeface="Arial" panose="020B0604020202020204" pitchFamily="34" charset="0"/>
              </a:rPr>
              <a:t>Working out how to link each element for the best possible user experience, </a:t>
            </a:r>
          </a:p>
          <a:p>
            <a:pPr marL="285750" indent="-28575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595959"/>
                </a:solidFill>
                <a:latin typeface="Arial" panose="020B0604020202020204" pitchFamily="34" charset="0"/>
              </a:rPr>
              <a:t>How to best use GitHub with collaborators,</a:t>
            </a:r>
          </a:p>
          <a:p>
            <a:pPr marL="285750" indent="-28575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595959"/>
                </a:solidFill>
                <a:latin typeface="Arial" panose="020B0604020202020204" pitchFamily="34" charset="0"/>
              </a:rPr>
              <a:t>How to best display elements (grid vs display flex),</a:t>
            </a:r>
          </a:p>
          <a:p>
            <a:pPr marL="285750" indent="-28575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595959"/>
                </a:solidFill>
                <a:latin typeface="Arial" panose="020B0604020202020204" pitchFamily="34" charset="0"/>
              </a:rPr>
              <a:t>Understanding each others coding style.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endParaRPr lang="en-GB" dirty="0">
              <a:solidFill>
                <a:srgbClr val="595959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pic>
        <p:nvPicPr>
          <p:cNvPr id="3" name="Picture 2" descr="Experience Is The Best Teacher: How To Make Successes Out Of Your Failures">
            <a:extLst>
              <a:ext uri="{FF2B5EF4-FFF2-40B4-BE49-F238E27FC236}">
                <a16:creationId xmlns:a16="http://schemas.microsoft.com/office/drawing/2014/main" id="{10FEA423-14A7-5B05-74EA-1FE171B4DE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208" y="2946894"/>
            <a:ext cx="5055047" cy="3368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79119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0"/>
            <a:ext cx="12191990" cy="235867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358676"/>
            <a:ext cx="12191990" cy="45454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ectangle 24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6851" y="2893697"/>
            <a:ext cx="457200" cy="45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56D749-8C46-4AA1-9EC7-F135C03493CE}"/>
              </a:ext>
            </a:extLst>
          </p:cNvPr>
          <p:cNvSpPr txBox="1"/>
          <p:nvPr/>
        </p:nvSpPr>
        <p:spPr>
          <a:xfrm>
            <a:off x="3666274" y="794617"/>
            <a:ext cx="168719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</a:t>
            </a:r>
            <a:r>
              <a:rPr lang="en-US" sz="4400" dirty="0">
                <a:solidFill>
                  <a:prstClr val="white"/>
                </a:solidFill>
                <a:latin typeface="Calibri Light" panose="020F0302020204030204"/>
              </a:rPr>
              <a:t>Demo</a:t>
            </a:r>
            <a:endParaRPr kumimoji="0" lang="en-GB" sz="4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C8341A-2CEE-E505-3581-F1F67CE791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19732" y="0"/>
            <a:ext cx="3172268" cy="3028950"/>
          </a:xfrm>
          <a:prstGeom prst="rect">
            <a:avLst/>
          </a:prstGeom>
        </p:spPr>
      </p:pic>
      <p:pic>
        <p:nvPicPr>
          <p:cNvPr id="2" name="Demo_edited">
            <a:hlinkClick r:id="" action="ppaction://media"/>
            <a:extLst>
              <a:ext uri="{FF2B5EF4-FFF2-40B4-BE49-F238E27FC236}">
                <a16:creationId xmlns:a16="http://schemas.microsoft.com/office/drawing/2014/main" id="{409FD8E5-0900-5BD8-9DCD-357088F6DE7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10" y="0"/>
            <a:ext cx="121122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87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873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0"/>
            <a:ext cx="12191990" cy="235867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358676"/>
            <a:ext cx="12191990" cy="45454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ectangle 24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6851" y="2893697"/>
            <a:ext cx="457200" cy="45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56D749-8C46-4AA1-9EC7-F135C03493CE}"/>
              </a:ext>
            </a:extLst>
          </p:cNvPr>
          <p:cNvSpPr txBox="1"/>
          <p:nvPr/>
        </p:nvSpPr>
        <p:spPr>
          <a:xfrm>
            <a:off x="2079006" y="802407"/>
            <a:ext cx="486171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Future Development</a:t>
            </a:r>
            <a:endParaRPr kumimoji="0" lang="en-GB" sz="4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C8341A-2CEE-E505-3581-F1F67CE791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9732" y="0"/>
            <a:ext cx="3172268" cy="30289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F0BCEED-D4CD-0E15-9C6E-3BAD7B59A9D6}"/>
              </a:ext>
            </a:extLst>
          </p:cNvPr>
          <p:cNvSpPr txBox="1"/>
          <p:nvPr/>
        </p:nvSpPr>
        <p:spPr>
          <a:xfrm>
            <a:off x="1063462" y="2893697"/>
            <a:ext cx="10347487" cy="3330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595959"/>
                </a:solidFill>
                <a:latin typeface="Arial" panose="020B0604020202020204" pitchFamily="34" charset="0"/>
              </a:rPr>
              <a:t>API Changes</a:t>
            </a:r>
          </a:p>
          <a:p>
            <a:pPr marL="285750" indent="-285750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595959"/>
                </a:solidFill>
                <a:latin typeface="Arial" panose="020B0604020202020204" pitchFamily="34" charset="0"/>
              </a:rPr>
              <a:t>Movie saved via Local Storage</a:t>
            </a:r>
            <a:endParaRPr lang="en-GB" sz="1800" dirty="0">
              <a:solidFill>
                <a:srgbClr val="595959"/>
              </a:solidFill>
              <a:latin typeface="Arial" panose="020B0604020202020204" pitchFamily="34" charset="0"/>
            </a:endParaRPr>
          </a:p>
          <a:p>
            <a:pPr marL="285750" indent="-285750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595959"/>
                </a:solidFill>
                <a:latin typeface="Arial" panose="020B0604020202020204" pitchFamily="34" charset="0"/>
              </a:rPr>
              <a:t>Add search functionality</a:t>
            </a:r>
          </a:p>
          <a:p>
            <a:pPr marL="285750" indent="-285750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595959"/>
                </a:solidFill>
                <a:latin typeface="Arial" panose="020B0604020202020204" pitchFamily="34" charset="0"/>
              </a:rPr>
              <a:t>Add a popular tab</a:t>
            </a:r>
          </a:p>
          <a:p>
            <a:pPr marL="285750" indent="-285750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595959"/>
                </a:solidFill>
                <a:latin typeface="Arial" panose="020B0604020202020204" pitchFamily="34" charset="0"/>
              </a:rPr>
              <a:t>Monetisation</a:t>
            </a:r>
          </a:p>
          <a:p>
            <a:pPr marL="285750" indent="-285750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595959"/>
                </a:solidFill>
                <a:latin typeface="Arial" panose="020B0604020202020204" pitchFamily="34" charset="0"/>
              </a:rPr>
              <a:t>Forum/Comment </a:t>
            </a:r>
            <a:r>
              <a:rPr lang="en-GB" dirty="0" err="1">
                <a:solidFill>
                  <a:srgbClr val="595959"/>
                </a:solidFill>
                <a:latin typeface="Arial" panose="020B0604020202020204" pitchFamily="34" charset="0"/>
              </a:rPr>
              <a:t>capabilites</a:t>
            </a:r>
            <a:endParaRPr lang="en-GB" dirty="0">
              <a:solidFill>
                <a:srgbClr val="595959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27732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949</TotalTime>
  <Words>1087</Words>
  <Application>Microsoft Office PowerPoint</Application>
  <PresentationFormat>Widescreen</PresentationFormat>
  <Paragraphs>193</Paragraphs>
  <Slides>11</Slides>
  <Notes>11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-apple-system</vt:lpstr>
      <vt:lpstr>Arial</vt:lpstr>
      <vt:lpstr>Calibri</vt:lpstr>
      <vt:lpstr>Calibri Light</vt:lpstr>
      <vt:lpstr>Slack-Lato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Benjamin Cottrell</dc:creator>
  <cp:lastModifiedBy>haris haider</cp:lastModifiedBy>
  <cp:revision>12</cp:revision>
  <dcterms:created xsi:type="dcterms:W3CDTF">2023-02-09T22:22:47Z</dcterms:created>
  <dcterms:modified xsi:type="dcterms:W3CDTF">2023-02-16T19:52:44Z</dcterms:modified>
</cp:coreProperties>
</file>